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7" r:id="rId4"/>
    <p:sldId id="1100" r:id="rId5"/>
    <p:sldId id="1298" r:id="rId6"/>
    <p:sldId id="89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D7AB1-AF9A-427C-A898-9F04E4E7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C3E583-B25E-41C2-B30A-0FA443DCD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7AF87-5797-4064-98C3-6AEA642E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31C0E8-0F53-4CAD-99CD-3319BD78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8F129F-6C3C-4DE5-88BB-788C8A92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49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F5633-CBA5-467F-8A00-99F8A721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A0A27F-B4CD-40F7-B046-881A37988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1D0AE0-1B29-4A94-AA8A-B1CD3F66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607981-D35D-4B72-A110-38BEA8F3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33511A-A8F3-44A6-8E56-F6ED7454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65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B8B921-F169-46C3-A84A-B55D953A2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D4DF3-DDAD-43C3-BD22-C38D39C17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C5F081-52B7-49B6-A07D-B23C32AE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465F08-42BA-4F0E-93D4-A6F6D50A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0B406-BDA0-425E-9ED0-B5D9C18B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40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5C189-CD10-4CDD-8BCC-2B7CE1067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185494-6055-4EAC-A517-D2509315D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B7FBC5-963A-476B-A0C5-C4AF6DA5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6286E2-3F01-4CF8-AA01-EB1B6866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6841B6-6054-4E2E-A954-A77AAB35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27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25ADF-E0C1-4FF6-97AE-BE3F12ED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145CDB-726E-4010-8B44-0B5C8504F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3D556B-3356-47D7-A014-59F2F7E8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FE9672-7DBD-47CA-9406-D10233E2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359AD-64EF-4A82-A28F-36DECEC4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6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A6542-D497-4E68-AC89-7C77DA6E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71B6B5-FB16-4093-B41B-56CD71AA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06D87F-95A4-49D2-931E-E9FA0F0E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58C0E6-2F5F-4CF9-8BED-736604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723CC-7636-4274-941D-04D0576C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6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8D671-525C-4FE0-B56D-68410513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9C2C5-8035-456E-9302-E2E8C03E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ED4AFC-25B7-4F8C-9600-3BF871766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1490AB-A30F-4CC5-87A0-D5456E08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D54A39-F9B9-4F03-BBFD-6721F99C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DE0247-9308-4C6B-B9B4-50889192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03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D66CD-FD16-482C-854C-F8CC04D4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2892B5-3706-40C6-9200-7E80D39A0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8F0D62-B7FD-4651-8380-536CC9FB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AD2A87-D7DE-4895-909D-BDE28B924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54AC7B-C7BA-4FD3-A8DA-44966A478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D42575-8FB6-4E06-BDC7-43CF4947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70C56A-9477-48FB-B1DF-5D037110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DDAC74-CC25-4C08-BBD8-C5A31B4C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19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8E003-69DB-4A24-94DF-23710373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719E97-F822-48F1-BFC6-BFE4D0AA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B33D03-666D-4293-ABA2-8AEF63E3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7A160E-0653-40DB-ADFA-0EE1C67C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183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E9AA2A-40A0-421D-92A4-6ACC7445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8FC706-C95C-4711-B7B5-704D5978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4A7943-0150-4F8B-9828-72C93E23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8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61726-4463-40DA-BEDF-05584B1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502A27-4376-4612-A655-8E11F194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719478-CCE0-4598-A172-D11F6F860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CA7DA8-AC1C-4971-B390-BCF52982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1BAB79-AD8F-4C2B-9549-AF985E52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6A3DDB-23FB-4007-9BD4-1E1F6E49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9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D9A98-9008-4C50-A79C-C8D17156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5C39E6-1B07-4B21-836C-0C0F4BC14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57720D-3025-493E-8F18-EA7206F1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6946DD-7CB7-4C22-9DF1-098EA4B6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12AF8-D78F-4C87-BBC5-5EEC6E2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87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4E5D7-8AFA-45B2-8896-A852A7BA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EBF188-0CE2-4BC3-90CC-9151C2A13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715D19-C391-48CC-B518-388F78C0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0642C7-6A88-445F-B943-43B6DA43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2B68B2-53EB-46AE-95D4-E58CC080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B55C73-E4E1-4BDC-8C6D-7F62439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03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41DD2-F0A5-4110-A30C-8F912F4E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6697B2-B941-4937-B144-A7FD2891F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46FFD8-0893-4273-BADA-E119DE54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06EE06-4E5C-4DC5-896D-54838AAC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806E6C-F31B-483F-A8BE-3D7EA276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76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BE1E9E-8013-459C-9165-B22134A78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C4DB9F2-7709-4F99-875C-8688016C4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6177B7-7BC9-4E57-AFD8-4C9860D3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8E2FE-F079-4B07-B1DD-0570A674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24109A-54FE-4636-B749-26C8B7E2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38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RESMED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47" y="6198303"/>
            <a:ext cx="944164" cy="519290"/>
          </a:xfrm>
          <a:prstGeom prst="rect">
            <a:avLst/>
          </a:prstGeom>
        </p:spPr>
      </p:pic>
      <p:sp>
        <p:nvSpPr>
          <p:cNvPr id="7" name="TextBox 19"/>
          <p:cNvSpPr txBox="1"/>
          <p:nvPr userDrawn="1"/>
        </p:nvSpPr>
        <p:spPr>
          <a:xfrm>
            <a:off x="258017" y="6575700"/>
            <a:ext cx="324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2017 ResMed  - Company Confidential |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710503" y="6575700"/>
            <a:ext cx="3209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7251A3D-8CAF-4814-B0EA-579551AA6D0D}" type="slidenum">
              <a:rPr lang="en-US" sz="800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en-GB" sz="1800" dirty="0">
              <a:solidFill>
                <a:srgbClr val="5D5D5D"/>
              </a:solidFill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575700"/>
            <a:ext cx="3860800" cy="215444"/>
          </a:xfrm>
        </p:spPr>
        <p:txBody>
          <a:bodyPr/>
          <a:lstStyle>
            <a:lvl1pPr>
              <a:defRPr sz="800"/>
            </a:lvl1pPr>
          </a:lstStyle>
          <a:p>
            <a:pPr defTabSz="457200"/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9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9207" y="1"/>
            <a:ext cx="12326693" cy="770267"/>
          </a:xfrm>
          <a:prstGeom prst="rect">
            <a:avLst/>
          </a:prstGeom>
          <a:solidFill>
            <a:srgbClr val="009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07203" y="165601"/>
            <a:ext cx="10996109" cy="601033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>
                <a:solidFill>
                  <a:srgbClr val="4A4A4A"/>
                </a:solidFill>
              </a:rPr>
              <a:t>Main headline goes</a:t>
            </a:r>
            <a:r>
              <a:rPr lang="en-AU" baseline="0" dirty="0">
                <a:solidFill>
                  <a:srgbClr val="4A4A4A"/>
                </a:solidFill>
              </a:rPr>
              <a:t> here</a:t>
            </a:r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68843" y="1014742"/>
            <a:ext cx="11734468" cy="2033645"/>
          </a:xfrm>
        </p:spPr>
        <p:txBody>
          <a:bodyPr>
            <a:noAutofit/>
          </a:bodyPr>
          <a:lstStyle>
            <a:lvl1pPr marL="198000" indent="-234000">
              <a:buClr>
                <a:srgbClr val="118AC1"/>
              </a:buClr>
              <a:defRPr sz="2000">
                <a:solidFill>
                  <a:srgbClr val="5D5D5D"/>
                </a:solidFill>
                <a:latin typeface="Arial"/>
                <a:cs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18AC1"/>
              </a:buClr>
              <a:buSzPct val="75000"/>
              <a:buFont typeface="Courier New"/>
              <a:buChar char="o"/>
              <a:tabLst/>
              <a:defRPr sz="1800">
                <a:solidFill>
                  <a:srgbClr val="5D5D5D"/>
                </a:solidFill>
              </a:defRPr>
            </a:lvl2pPr>
            <a:lvl3pPr marL="1143000" indent="-228600">
              <a:buClr>
                <a:srgbClr val="118AC1"/>
              </a:buClr>
              <a:buSzPct val="75000"/>
              <a:buFont typeface="Courier New"/>
              <a:buChar char="o"/>
              <a:defRPr sz="1600">
                <a:solidFill>
                  <a:srgbClr val="5D5D5D"/>
                </a:solidFill>
              </a:defRPr>
            </a:lvl3pPr>
            <a:lvl4pPr marL="1600200" indent="-228600">
              <a:buClr>
                <a:srgbClr val="118AC1"/>
              </a:buClr>
              <a:buSzPct val="75000"/>
              <a:buFont typeface="Courier New"/>
              <a:buChar char="o"/>
              <a:defRPr sz="1400">
                <a:solidFill>
                  <a:srgbClr val="5D5D5D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Text goes here</a:t>
            </a:r>
          </a:p>
          <a:p>
            <a:pPr lvl="0"/>
            <a:r>
              <a:rPr lang="en-AU" dirty="0"/>
              <a:t>Text goes here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pic>
        <p:nvPicPr>
          <p:cNvPr id="7" name="Picture 12" descr="Circle - Arrow 04-Gray.png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4" y="305401"/>
            <a:ext cx="463145" cy="347359"/>
          </a:xfrm>
          <a:prstGeom prst="rect">
            <a:avLst/>
          </a:prstGeom>
        </p:spPr>
      </p:pic>
      <p:pic>
        <p:nvPicPr>
          <p:cNvPr id="14" name="Picture 9" descr="RESMED-LOGO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47" y="6198303"/>
            <a:ext cx="944164" cy="519290"/>
          </a:xfrm>
          <a:prstGeom prst="rect">
            <a:avLst/>
          </a:prstGeom>
        </p:spPr>
      </p:pic>
      <p:sp>
        <p:nvSpPr>
          <p:cNvPr id="15" name="TextBox 19"/>
          <p:cNvSpPr txBox="1"/>
          <p:nvPr userDrawn="1"/>
        </p:nvSpPr>
        <p:spPr>
          <a:xfrm>
            <a:off x="258017" y="6575700"/>
            <a:ext cx="3244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2017 ResMed  - Company Confidential |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710503" y="6575700"/>
            <a:ext cx="3209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7251A3D-8CAF-4814-B0EA-579551AA6D0D}" type="slidenum">
              <a:rPr lang="en-US" sz="800" smtClean="0"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lang="en-GB" sz="1800" dirty="0">
              <a:solidFill>
                <a:srgbClr val="5D5D5D"/>
              </a:solidFill>
            </a:endParaRPr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575700"/>
            <a:ext cx="3860800" cy="215444"/>
          </a:xfrm>
        </p:spPr>
        <p:txBody>
          <a:bodyPr/>
          <a:lstStyle>
            <a:lvl1pPr>
              <a:defRPr sz="800"/>
            </a:lvl1pPr>
          </a:lstStyle>
          <a:p>
            <a:pPr defTabSz="457200"/>
            <a:endParaRPr lang="en-US" dirty="0">
              <a:solidFill>
                <a:srgbClr val="5D5D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21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68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742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723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759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3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F4EA96-D9FF-4062-9F4E-E71C2045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227AE8-E52D-4A92-BE97-E551F81AF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7A028C-63AD-497D-A0E4-81A8294A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EDB034-69DC-496A-8FC9-01CF9BC9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E9788-742B-44E0-93A0-EB47E1EF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48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959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773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859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462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206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426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2406463" cy="4320000"/>
          </a:xfrm>
          <a:prstGeom prst="rect">
            <a:avLst/>
          </a:prstGeom>
          <a:solidFill>
            <a:srgbClr val="0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4A73"/>
                </a:solidFill>
              </a:ln>
              <a:effectLst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06464" y="1"/>
            <a:ext cx="9785537" cy="4320000"/>
          </a:xfrm>
          <a:prstGeom prst="rect">
            <a:avLst/>
          </a:prstGeom>
          <a:solidFill>
            <a:srgbClr val="E5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4A73"/>
                </a:solidFill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234743" y="1992694"/>
            <a:ext cx="7384827" cy="1323439"/>
          </a:xfrm>
        </p:spPr>
        <p:txBody>
          <a:bodyPr wrap="square">
            <a:spAutoFit/>
          </a:bodyPr>
          <a:lstStyle>
            <a:lvl1pPr>
              <a:defRPr sz="4000">
                <a:solidFill>
                  <a:srgbClr val="004A73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234743" y="3390295"/>
            <a:ext cx="7384827" cy="58477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rgbClr val="004A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5050604"/>
            <a:ext cx="7079681" cy="968934"/>
          </a:xfrm>
          <a:prstGeom prst="rect">
            <a:avLst/>
          </a:prstGeom>
        </p:spPr>
      </p:pic>
      <p:pic>
        <p:nvPicPr>
          <p:cNvPr id="18" name="Picture 17" descr="sha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1" y="0"/>
            <a:ext cx="4056295" cy="28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6445B-0830-4630-B840-A7453E4F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07BBBC-401A-47B3-932C-634C9339D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137EB1-C631-43D7-9418-5A7070700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B0D522-0543-4D6B-ACC5-CA33A7E0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84DC99-CFFC-4C1B-A49C-EC7581EA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A5E4F7-AD35-4776-B9B7-0E32A7AB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7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F9B7A-6C89-4D08-8D6E-CD7295C3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FF7484-0EB5-48A1-9439-5431AFBD7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9649C1-37AD-4E7C-8F0F-8977F0A0F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C9995F-0BAC-4CBC-96A5-BA82B86D1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75125-DC02-4F04-9788-1B589ABB4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F72A59-B96D-44A3-9B84-C224E8A4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A2DD2D-2C53-4BDA-B1DF-231FE15E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EA7EE1-B8F7-4CE8-96E1-45DED71E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43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BCC91-8A62-4FDF-A78E-C8C0952A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375CC0-C582-4A2F-AD9E-6B555751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DB7EC7-F41D-460B-A95E-D0CBC98F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1D1804-2138-46E8-9B15-52A53D63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70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946639-3DF6-4395-8D1D-30494814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E4CE6A-6928-4E3C-89D9-EDC7E6F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F69618-BA5D-4463-A7FF-D845913D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5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DA60E-4D79-4532-A6D6-262111FB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21C83-CC72-4803-ACD6-788DD7F4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44454E-2FD6-48F6-B534-69122E01C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2E4C10-8A64-480E-872B-AC337D00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462393-9AC0-4A1F-BA23-5FFFF12D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5713C0-54BB-4798-BC66-714D429B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55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85854-F9A0-40CE-AD27-41E34EBA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1DAC91-DAB6-43E3-994F-CF5655381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AE5BA8-BD69-4603-BC5D-36B2D2A5A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CE2D37-EB39-4DCC-A338-043857EA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A5E7B2-103E-4B26-B764-39CCE5D5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E911DD-2107-4F77-957C-B04C2E86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34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31AD70F-D0B0-4E4D-85EE-AAAAC776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7B2758-944B-47E8-AE42-992A6771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310E90-8431-497E-9799-2D1DBDE9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39C5-8F02-48CB-9897-54E3D999D88D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FA2B95-FB35-441E-8EF3-C822E565E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7BAB87-F5E3-41D0-9385-BD0E5996B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2974-8E1F-479A-B43D-7D4B480E2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32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5E98E0-CD57-41A7-9A6E-01024843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B7582E-F2A9-4525-9F4A-1710E86D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DC8BA9-0D07-46B0-A035-7ACEB4D81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771E-8E6D-4F77-9D7E-8D78E8DC2824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39F6E4-013D-431D-BCB3-A66F75E25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AD65B-C417-4D97-9AB0-DCFAB4CBE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ADE7-5BDC-4E61-9E78-492D5DFF5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8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17/02/2021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36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1EE6D-0C85-40FA-9CE9-B7843DCDE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892" y="2501660"/>
            <a:ext cx="8771108" cy="1632595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latin typeface="Georgia" panose="02040502050405020303" pitchFamily="18" charset="0"/>
              </a:rPr>
              <a:t>Master II </a:t>
            </a:r>
            <a:r>
              <a:rPr lang="it-IT" sz="4400" dirty="0" err="1">
                <a:latin typeface="Georgia" panose="02040502050405020303" pitchFamily="18" charset="0"/>
              </a:rPr>
              <a:t>Liv</a:t>
            </a:r>
            <a:r>
              <a:rPr lang="it-IT" sz="4400" dirty="0">
                <a:latin typeface="Georgia" panose="02040502050405020303" pitchFamily="18" charset="0"/>
              </a:rPr>
              <a:t>.</a:t>
            </a:r>
            <a:br>
              <a:rPr lang="it-IT" sz="4400" dirty="0">
                <a:latin typeface="Georgia" panose="02040502050405020303" pitchFamily="18" charset="0"/>
              </a:rPr>
            </a:br>
            <a:r>
              <a:rPr lang="it-IT" sz="3600" dirty="0" err="1">
                <a:latin typeface="Georgia" panose="02040502050405020303" pitchFamily="18" charset="0"/>
              </a:rPr>
              <a:t>Univeristà</a:t>
            </a:r>
            <a:r>
              <a:rPr lang="it-IT" sz="3600" dirty="0">
                <a:latin typeface="Georgia" panose="02040502050405020303" pitchFamily="18" charset="0"/>
              </a:rPr>
              <a:t> Degli  Studi di Napoli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Federico II</a:t>
            </a:r>
            <a:br>
              <a:rPr lang="it-IT" dirty="0">
                <a:latin typeface="Georgia" panose="02040502050405020303" pitchFamily="18" charset="0"/>
              </a:rPr>
            </a:b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TMD &amp; </a:t>
            </a:r>
            <a:r>
              <a:rPr lang="it-IT" dirty="0" err="1">
                <a:latin typeface="Georgia" panose="02040502050405020303" pitchFamily="18" charset="0"/>
              </a:rPr>
              <a:t>Sleep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dirty="0" err="1">
                <a:latin typeface="Georgia" panose="02040502050405020303" pitchFamily="18" charset="0"/>
              </a:rPr>
              <a:t>Comorbidities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9CFB47-6721-406E-B8DD-A7CF5B4BA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2740"/>
            <a:ext cx="9896273" cy="1410512"/>
          </a:xfr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it-IT" dirty="0">
                <a:latin typeface="Abadi Extra Light" panose="020B0204020104020204" pitchFamily="34" charset="0"/>
              </a:rPr>
              <a:t>Relatore:</a:t>
            </a:r>
          </a:p>
          <a:p>
            <a:r>
              <a:rPr lang="it-IT" dirty="0">
                <a:latin typeface="Abadi Extra Light" panose="020B0204020104020204" pitchFamily="34" charset="0"/>
              </a:rPr>
              <a:t>Dott. Pasquale Cozzolino</a:t>
            </a:r>
          </a:p>
          <a:p>
            <a:r>
              <a:rPr lang="it-IT" dirty="0">
                <a:latin typeface="Abadi Extra Light" panose="020B0204020104020204" pitchFamily="34" charset="0"/>
              </a:rPr>
              <a:t>Medico Odontoiatra </a:t>
            </a:r>
          </a:p>
          <a:p>
            <a:r>
              <a:rPr lang="it-IT" dirty="0">
                <a:latin typeface="Abadi Extra Light" panose="020B0204020104020204" pitchFamily="34" charset="0"/>
              </a:rPr>
              <a:t>Esperto Qualificato in Disturbi Respiratori nel Sonno SIMSO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ADF840-168D-4A4C-993D-05F44AAAE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8" t="56170" r="67766" b="22128"/>
          <a:stretch/>
        </p:blipFill>
        <p:spPr>
          <a:xfrm>
            <a:off x="330739" y="282101"/>
            <a:ext cx="1566153" cy="14883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3AC386B-AE7B-48C7-8D89-E85E5F007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39" t="12624" r="27959" b="18723"/>
          <a:stretch/>
        </p:blipFill>
        <p:spPr>
          <a:xfrm>
            <a:off x="9362661" y="387069"/>
            <a:ext cx="2757929" cy="20599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53EFB2A-0DE1-4649-919F-13D8C9EF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28" t="27518" r="59309" b="39716"/>
          <a:stretch/>
        </p:blipFill>
        <p:spPr>
          <a:xfrm>
            <a:off x="330739" y="1966201"/>
            <a:ext cx="1566153" cy="13703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7AC34AA-719E-4324-9DD3-6F13C760A5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t="21560" r="16015"/>
          <a:stretch/>
        </p:blipFill>
        <p:spPr>
          <a:xfrm>
            <a:off x="9668341" y="4955993"/>
            <a:ext cx="1668721" cy="1304006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70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44144-C0A4-4B7D-8F53-298810DE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2" y="365125"/>
            <a:ext cx="5486400" cy="1325563"/>
          </a:xfrm>
        </p:spPr>
        <p:txBody>
          <a:bodyPr>
            <a:normAutofit/>
          </a:bodyPr>
          <a:lstStyle/>
          <a:p>
            <a:r>
              <a:rPr lang="it-IT" dirty="0">
                <a:latin typeface="Georgia Pro" panose="02040502050405020303" pitchFamily="18" charset="0"/>
              </a:rPr>
              <a:t>Diagnosi strumentale</a:t>
            </a:r>
            <a:br>
              <a:rPr lang="it-IT" dirty="0">
                <a:latin typeface="Georgia Pro" panose="02040502050405020303" pitchFamily="18" charset="0"/>
              </a:rPr>
            </a:br>
            <a:endParaRPr lang="it-IT" dirty="0">
              <a:latin typeface="Georgia Pro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ACADCD-6E61-4A8A-BE1E-38F637A1C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1825625"/>
            <a:ext cx="5001489" cy="4351338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Georgia Pro" panose="02040502050405020303" pitchFamily="18" charset="0"/>
              </a:rPr>
              <a:t>POLISONNOGRAFIA</a:t>
            </a:r>
          </a:p>
          <a:p>
            <a:pPr marL="0" indent="0">
              <a:buNone/>
            </a:pPr>
            <a:endParaRPr lang="it-IT" sz="2000" dirty="0">
              <a:latin typeface="Georgia Pro" panose="02040502050405020303" pitchFamily="18" charset="0"/>
            </a:endParaRPr>
          </a:p>
          <a:p>
            <a:pPr marL="0" indent="0">
              <a:buNone/>
            </a:pPr>
            <a:endParaRPr lang="it-IT" sz="2000" dirty="0">
              <a:latin typeface="Georgia Pro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 err="1">
                <a:latin typeface="Georgia Pro" panose="02040502050405020303" pitchFamily="18" charset="0"/>
              </a:rPr>
              <a:t>Monotoraggio</a:t>
            </a:r>
            <a:r>
              <a:rPr lang="it-IT" sz="2000" dirty="0">
                <a:latin typeface="Georgia Pro" panose="02040502050405020303" pitchFamily="18" charset="0"/>
              </a:rPr>
              <a:t> Cardio-Respiratorio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eorgia Pro" panose="02040502050405020303" pitchFamily="18" charset="0"/>
              </a:rPr>
              <a:t>Polisonnografia ridotta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eorgia Pro" panose="02040502050405020303" pitchFamily="18" charset="0"/>
              </a:rPr>
              <a:t>PSG III livello</a:t>
            </a:r>
          </a:p>
          <a:p>
            <a:pPr marL="0" indent="0">
              <a:buNone/>
            </a:pPr>
            <a:endParaRPr lang="it-IT" sz="2000" dirty="0">
              <a:latin typeface="Georgia Pro" panose="020405020504050203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38D2F6-858C-42CE-B911-4F0C65F27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93" b="11538"/>
          <a:stretch/>
        </p:blipFill>
        <p:spPr>
          <a:xfrm>
            <a:off x="7365625" y="505916"/>
            <a:ext cx="2095072" cy="1184772"/>
          </a:xfrm>
          <a:prstGeom prst="rect">
            <a:avLst/>
          </a:prstGeom>
        </p:spPr>
      </p:pic>
      <p:pic>
        <p:nvPicPr>
          <p:cNvPr id="1026" name="Picture 2" descr="Risultati immagini per apnea link air resmed">
            <a:hlinkClick r:id="rId3"/>
            <a:extLst>
              <a:ext uri="{FF2B5EF4-FFF2-40B4-BE49-F238E27FC236}">
                <a16:creationId xmlns:a16="http://schemas.microsoft.com/office/drawing/2014/main" id="{A4ADCAB7-E931-40A4-AECE-B4ECC15C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21" y="540670"/>
            <a:ext cx="1660772" cy="111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interni, letto, persona&#10;&#10;Descrizione generata automaticamente">
            <a:extLst>
              <a:ext uri="{FF2B5EF4-FFF2-40B4-BE49-F238E27FC236}">
                <a16:creationId xmlns:a16="http://schemas.microsoft.com/office/drawing/2014/main" id="{C04DF07B-AFDA-4E6D-A5E6-65C0C8B54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12" y="2348151"/>
            <a:ext cx="2650607" cy="1766629"/>
          </a:xfrm>
          <a:prstGeom prst="rect">
            <a:avLst/>
          </a:prstGeom>
        </p:spPr>
      </p:pic>
      <p:pic>
        <p:nvPicPr>
          <p:cNvPr id="11" name="Immagine 10" descr="Immagine che contiene nero, monitor, oggetto, orologio&#10;&#10;Descrizione generata automaticamente">
            <a:extLst>
              <a:ext uri="{FF2B5EF4-FFF2-40B4-BE49-F238E27FC236}">
                <a16:creationId xmlns:a16="http://schemas.microsoft.com/office/drawing/2014/main" id="{66C2AFF5-9C58-43BF-8FD5-83A098E0E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09" y="2158184"/>
            <a:ext cx="2442878" cy="1935614"/>
          </a:xfrm>
          <a:prstGeom prst="rect">
            <a:avLst/>
          </a:prstGeom>
        </p:spPr>
      </p:pic>
      <p:pic>
        <p:nvPicPr>
          <p:cNvPr id="9" name="Immagine 8" descr="Immagine che contiene interni, posando, cane, letto&#10;&#10;Descrizione generata automaticamente">
            <a:extLst>
              <a:ext uri="{FF2B5EF4-FFF2-40B4-BE49-F238E27FC236}">
                <a16:creationId xmlns:a16="http://schemas.microsoft.com/office/drawing/2014/main" id="{DD0C3674-47D4-4D32-BA87-BE2C68148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4988" b="-1"/>
          <a:stretch/>
        </p:blipFill>
        <p:spPr>
          <a:xfrm>
            <a:off x="8467699" y="4550372"/>
            <a:ext cx="3548320" cy="2144230"/>
          </a:xfrm>
          <a:prstGeom prst="rect">
            <a:avLst/>
          </a:prstGeom>
        </p:spPr>
      </p:pic>
      <p:pic>
        <p:nvPicPr>
          <p:cNvPr id="10" name="Immagine 9" descr="Immagine che contiene gioco, video, remoto, tenendo&#10;&#10;Descrizione generata automaticamente">
            <a:extLst>
              <a:ext uri="{FF2B5EF4-FFF2-40B4-BE49-F238E27FC236}">
                <a16:creationId xmlns:a16="http://schemas.microsoft.com/office/drawing/2014/main" id="{B0498E3D-8F51-4176-A5AC-EA809DC79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0" y="4529390"/>
            <a:ext cx="3189989" cy="209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51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interni, tavolo, bianco, sedendo&#10;&#10;Descrizione generata automaticamente">
            <a:extLst>
              <a:ext uri="{FF2B5EF4-FFF2-40B4-BE49-F238E27FC236}">
                <a16:creationId xmlns:a16="http://schemas.microsoft.com/office/drawing/2014/main" id="{E524A609-9C7D-46DD-A2EE-0E13E799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19209" r="6395" b="23161"/>
          <a:stretch/>
        </p:blipFill>
        <p:spPr>
          <a:xfrm>
            <a:off x="448641" y="576470"/>
            <a:ext cx="6282561" cy="3455397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608CCE1-8CD4-4F50-BBF9-BAFF84FF5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349" r="1931" b="1"/>
          <a:stretch/>
        </p:blipFill>
        <p:spPr>
          <a:xfrm>
            <a:off x="1888454" y="4134677"/>
            <a:ext cx="2419011" cy="253186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584C047-F7ED-4884-B497-BC639A4C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0864" t="20508" r="29722" b="24804"/>
          <a:stretch>
            <a:fillRect/>
          </a:stretch>
        </p:blipFill>
        <p:spPr bwMode="auto">
          <a:xfrm>
            <a:off x="7220558" y="3708877"/>
            <a:ext cx="4522801" cy="2814202"/>
          </a:xfrm>
          <a:prstGeom prst="round2DiagRect">
            <a:avLst>
              <a:gd name="adj1" fmla="val 16667"/>
              <a:gd name="adj2" fmla="val 380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7E65978-4F57-464C-87A8-0E72A483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6977440" y="426095"/>
            <a:ext cx="4951749" cy="3092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5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715FE8-43F8-43F6-88CF-A147A5063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349" r="1931" b="1"/>
          <a:stretch/>
        </p:blipFill>
        <p:spPr>
          <a:xfrm>
            <a:off x="2040854" y="4287077"/>
            <a:ext cx="2419011" cy="253186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668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5E2B62-ADF0-4BDB-A513-1DCBF0DA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533514"/>
            <a:ext cx="9617105" cy="1999602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Diagnosi Sospetta: Bruxismo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Diagnosi strumentale: OSAS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Terapia: MAD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157C5E-F5FC-445C-8730-7E9A99E3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2822040"/>
            <a:ext cx="9617105" cy="4418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DENTAL SLEEP MEDICINE</a:t>
            </a:r>
          </a:p>
        </p:txBody>
      </p:sp>
      <p:pic>
        <p:nvPicPr>
          <p:cNvPr id="10" name="Segnaposto contenuto 6" descr="Immagine che contiene interni, parete, pavimento&#10;&#10;Descrizione generata automaticamente">
            <a:extLst>
              <a:ext uri="{FF2B5EF4-FFF2-40B4-BE49-F238E27FC236}">
                <a16:creationId xmlns:a16="http://schemas.microsoft.com/office/drawing/2014/main" id="{B4E24325-4713-4857-BF6F-3771E0DBD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18935" b="-3"/>
          <a:stretch/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122" name="Picture 2" descr="Risultato immagini per narval cc australia">
            <a:extLst>
              <a:ext uri="{FF2B5EF4-FFF2-40B4-BE49-F238E27FC236}">
                <a16:creationId xmlns:a16="http://schemas.microsoft.com/office/drawing/2014/main" id="{15E6B45C-BD54-4642-ACF9-AD44AE4B6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25307" b="-4"/>
          <a:stretch/>
        </p:blipFill>
        <p:spPr bwMode="auto"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hat Does Grinding Teeth Do? - Tooth Fairy Smiles">
            <a:extLst>
              <a:ext uri="{FF2B5EF4-FFF2-40B4-BE49-F238E27FC236}">
                <a16:creationId xmlns:a16="http://schemas.microsoft.com/office/drawing/2014/main" id="{0909F1E0-A4D0-4743-9631-44AE69423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3591" r="-1" b="3908"/>
          <a:stretch/>
        </p:blipFill>
        <p:spPr bwMode="auto"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5" name="Immagine 4" descr="Immagine che contiene cibo, sedendo&#10;&#10;Descrizione generata automaticamente">
            <a:extLst>
              <a:ext uri="{FF2B5EF4-FFF2-40B4-BE49-F238E27FC236}">
                <a16:creationId xmlns:a16="http://schemas.microsoft.com/office/drawing/2014/main" id="{6B8BCDA1-9668-46DF-953C-4544BA59A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r="9137" b="3"/>
          <a:stretch/>
        </p:blipFill>
        <p:spPr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4391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Courier New</vt:lpstr>
      <vt:lpstr>Georgia</vt:lpstr>
      <vt:lpstr>Georgia Pro</vt:lpstr>
      <vt:lpstr>Wingdings</vt:lpstr>
      <vt:lpstr>Tema di Office</vt:lpstr>
      <vt:lpstr>1_Tema di Office</vt:lpstr>
      <vt:lpstr>3_Tema di Office</vt:lpstr>
      <vt:lpstr>Master II Liv. Univeristà Degli  Studi di Napoli Federico II  TMD &amp; Sleep Comorbidities</vt:lpstr>
      <vt:lpstr>Diagnosi strumentale </vt:lpstr>
      <vt:lpstr>Presentazione standard di PowerPoint</vt:lpstr>
      <vt:lpstr> Diagnosi Sospetta: Bruxismo Diagnosi strumentale: OSAS Terapia: MAD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II Liv. Univeristà Degli  Studi di Napoli Federico II  TMD &amp; Sleep Comorbidities</dc:title>
  <dc:creator>Pasquale Cozzolino</dc:creator>
  <cp:lastModifiedBy>Pasquale Cozzolino</cp:lastModifiedBy>
  <cp:revision>1</cp:revision>
  <dcterms:created xsi:type="dcterms:W3CDTF">2021-02-17T18:55:12Z</dcterms:created>
  <dcterms:modified xsi:type="dcterms:W3CDTF">2021-02-17T18:59:05Z</dcterms:modified>
</cp:coreProperties>
</file>